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CC33"/>
    <a:srgbClr val="660066"/>
    <a:srgbClr val="006600"/>
    <a:srgbClr val="6600CC"/>
    <a:srgbClr val="0000CC"/>
    <a:srgbClr val="FF0000"/>
    <a:srgbClr val="FF99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806D-3276-4B14-A916-6B48CFECA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DFB9-BF9F-4C4C-9E55-D7057A3AB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F1A5F-6253-4540-8D2C-5BA806C45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72671-2FA8-4D7D-BB4F-6B2639133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57D9A-1F55-481A-A89F-D5A7BCB52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64AF8-9AC6-4B9D-86AC-1DC389105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C87C8-BDEE-4B87-8E50-981F1D8A4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EC41C-71A7-4E44-BF78-2075F3FC9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DDCE5-66CA-4469-A7FC-354284468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76779-DC80-4D71-B177-DD3F214BB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1FA19-458E-4979-AA9B-7A973E919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E6842-FA9F-4E31-AA21-D45AFFACF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FA5BCE8-375A-40B1-9D47-D770B0704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WA33AF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810000" y="2133600"/>
            <a:ext cx="5029200" cy="6461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</a:rPr>
              <a:t>LUYỆN TỪ VÀ CÂU 4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34000" y="32766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66"/>
                </a:solidFill>
              </a:rPr>
              <a:t>TUẦN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4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82563"/>
            <a:ext cx="8766175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 descr="clappinghand6l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34138" y="1435100"/>
            <a:ext cx="928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9" descr="yociexp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14888" y="4960938"/>
            <a:ext cx="1839912" cy="183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yociexp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91350" y="4733925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yociexp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338" y="5605463"/>
            <a:ext cx="11811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yociexp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36700" y="5440363"/>
            <a:ext cx="13462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yociexp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8313" y="5164138"/>
            <a:ext cx="15938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33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4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88" y="115888"/>
            <a:ext cx="9053512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14400" y="762000"/>
            <a:ext cx="79327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>
                <a:solidFill>
                  <a:srgbClr val="0000FF"/>
                </a:solidFill>
              </a:rPr>
              <a:t>         Lớp 4/1 </a:t>
            </a:r>
            <a:br>
              <a:rPr lang="en-US" sz="6000">
                <a:solidFill>
                  <a:srgbClr val="0000FF"/>
                </a:solidFill>
              </a:rPr>
            </a:br>
            <a:r>
              <a:rPr lang="en-US" sz="6000">
                <a:solidFill>
                  <a:srgbClr val="0000FF"/>
                </a:solidFill>
              </a:rPr>
              <a:t>Kính chào quý thầy cô!</a:t>
            </a:r>
            <a:br>
              <a:rPr lang="en-US" sz="6000">
                <a:solidFill>
                  <a:srgbClr val="0000FF"/>
                </a:solidFill>
              </a:rPr>
            </a:br>
            <a:endParaRPr lang="en-US" sz="6000">
              <a:solidFill>
                <a:srgbClr val="0000FF"/>
              </a:solidFill>
            </a:endParaRPr>
          </a:p>
        </p:txBody>
      </p:sp>
      <p:pic>
        <p:nvPicPr>
          <p:cNvPr id="3076" name="Picture 6" descr="khi25(4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5375" y="3705225"/>
            <a:ext cx="14398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rblu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4763" y="2425700"/>
            <a:ext cx="871537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rblu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229350"/>
            <a:ext cx="8715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Thứ sáu ngày 29 tháng 9 năm 2008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609600"/>
            <a:ext cx="32766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KIỂM TRA BÀI CŨ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14400" y="1447800"/>
            <a:ext cx="6858000" cy="954088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800"/>
              <a:t> Em hiểu nghĩa của các thành ngữ, tục ngữ dưới đây như thế nào ?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33600" y="3048000"/>
            <a:ext cx="3962400" cy="519113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a/  Môi hở răng lạnh .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33600" y="3886200"/>
            <a:ext cx="3962400" cy="519113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b/ Máu chảy ruột mềm .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209800" y="4648200"/>
            <a:ext cx="3962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c/ Nhường cơm sẻ áo 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209800" y="5486400"/>
            <a:ext cx="3962400" cy="519113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d/ Lá lành đùm lá rách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3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3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3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8" grpId="0" animBg="1"/>
      <p:bldP spid="3079" grpId="0" animBg="1"/>
      <p:bldP spid="3080" grpId="0" animBg="1"/>
      <p:bldP spid="3081" grpId="0" animBg="1"/>
      <p:bldP spid="30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Thứ sáu ngày 29 tháng 9 năm 2008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0" y="6858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Luyện từ và câu :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352800" y="609600"/>
            <a:ext cx="3733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CC"/>
                </a:solidFill>
              </a:rPr>
              <a:t>Từ ghép và từ láy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133600" y="1752600"/>
            <a:ext cx="472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khéo léo , khéo tay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743200" y="2286000"/>
            <a:ext cx="3048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3429000" y="2286000"/>
            <a:ext cx="3048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143000" y="1524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/>
              <a:t> Cấu tạo của những từ phức được in đậm trong các câu thơ sau có gì khác nhau ?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04800" y="1143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0066"/>
                </a:solidFill>
              </a:rPr>
              <a:t>Nhận xét</a:t>
            </a:r>
            <a:r>
              <a:rPr lang="en-US" sz="2400">
                <a:solidFill>
                  <a:srgbClr val="FF0066"/>
                </a:solidFill>
              </a:rPr>
              <a:t> :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676400" y="2743200"/>
            <a:ext cx="5181600" cy="10160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Tôi nghe </a:t>
            </a:r>
            <a:r>
              <a:rPr lang="en-US" sz="2400" b="1" i="1"/>
              <a:t>truyện cổ thầm thì</a:t>
            </a:r>
          </a:p>
          <a:p>
            <a:pPr>
              <a:spcBef>
                <a:spcPct val="50000"/>
              </a:spcBef>
            </a:pPr>
            <a:r>
              <a:rPr lang="en-US" sz="2400"/>
              <a:t>Lời </a:t>
            </a:r>
            <a:r>
              <a:rPr lang="en-US" sz="2400" b="1" i="1"/>
              <a:t>ông cha</a:t>
            </a:r>
            <a:r>
              <a:rPr lang="en-US" sz="2400"/>
              <a:t> dạy cũng vì đời sau . </a:t>
            </a:r>
            <a:endParaRPr lang="en-US" sz="1600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133600" y="4114800"/>
            <a:ext cx="5181600" cy="21240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Thuyền ta </a:t>
            </a:r>
            <a:r>
              <a:rPr lang="en-US" sz="2400" b="1" i="1"/>
              <a:t>chầm chậm</a:t>
            </a:r>
            <a:r>
              <a:rPr lang="en-US" sz="2400"/>
              <a:t> vào Ba Bể</a:t>
            </a:r>
          </a:p>
          <a:p>
            <a:pPr>
              <a:spcBef>
                <a:spcPct val="50000"/>
              </a:spcBef>
            </a:pPr>
            <a:r>
              <a:rPr lang="en-US" sz="2400"/>
              <a:t>Núi dựng </a:t>
            </a:r>
            <a:r>
              <a:rPr lang="en-US" sz="2400" b="1" i="1"/>
              <a:t>cheo leo</a:t>
            </a:r>
            <a:r>
              <a:rPr lang="en-US" sz="2400"/>
              <a:t> , hồ </a:t>
            </a:r>
            <a:r>
              <a:rPr lang="en-US" sz="2400" b="1" i="1"/>
              <a:t>lặng im</a:t>
            </a:r>
          </a:p>
          <a:p>
            <a:pPr>
              <a:spcBef>
                <a:spcPct val="50000"/>
              </a:spcBef>
            </a:pPr>
            <a:r>
              <a:rPr lang="en-US" sz="2400"/>
              <a:t>Lá rừng với gió ngân </a:t>
            </a:r>
            <a:r>
              <a:rPr lang="en-US" sz="2400" b="1" i="1"/>
              <a:t>se sẽ</a:t>
            </a:r>
          </a:p>
          <a:p>
            <a:pPr>
              <a:spcBef>
                <a:spcPct val="50000"/>
              </a:spcBef>
            </a:pPr>
            <a:r>
              <a:rPr lang="en-US" sz="2400"/>
              <a:t>Hoạ tiếng lòng ta với tiếng chim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8" grpId="0"/>
      <p:bldP spid="4108" grpId="1"/>
      <p:bldP spid="4109" grpId="0" animBg="1"/>
      <p:bldP spid="4109" grpId="1" animBg="1"/>
      <p:bldP spid="4110" grpId="0" animBg="1"/>
      <p:bldP spid="4110" grpId="1" animBg="1"/>
      <p:bldP spid="4111" grpId="0"/>
      <p:bldP spid="4112" grpId="0"/>
      <p:bldP spid="4115" grpId="0" animBg="1"/>
      <p:bldP spid="41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Thứ sáu ngày 29 tháng 9 năm 2008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0" y="685800"/>
            <a:ext cx="2819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từ và câu :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352800" y="6096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CC"/>
                </a:solidFill>
              </a:rPr>
              <a:t>Từ ghép và từ láy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Ghi nhớ</a:t>
            </a:r>
            <a:r>
              <a:rPr lang="en-US" sz="3200"/>
              <a:t> 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0" y="2133600"/>
            <a:ext cx="9144000" cy="30464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/>
              <a:t>  Có hai cách chính để tạo từ phức là :</a:t>
            </a:r>
          </a:p>
          <a:p>
            <a:pPr>
              <a:spcBef>
                <a:spcPct val="50000"/>
              </a:spcBef>
            </a:pPr>
            <a:r>
              <a:rPr lang="en-US" sz="2400"/>
              <a:t>1. Ghép những tiếng có nghĩa lại với nhau . Đó là các </a:t>
            </a:r>
            <a:r>
              <a:rPr lang="en-US" sz="2400" i="1">
                <a:solidFill>
                  <a:srgbClr val="6600CC"/>
                </a:solidFill>
              </a:rPr>
              <a:t>từ ghép</a:t>
            </a:r>
            <a:r>
              <a:rPr lang="en-US" sz="2400"/>
              <a:t> .</a:t>
            </a:r>
          </a:p>
          <a:p>
            <a:pPr>
              <a:spcBef>
                <a:spcPct val="50000"/>
              </a:spcBef>
            </a:pPr>
            <a:r>
              <a:rPr lang="en-US" sz="2400"/>
              <a:t>    </a:t>
            </a:r>
            <a:r>
              <a:rPr lang="en-US" sz="2400">
                <a:solidFill>
                  <a:srgbClr val="FF0066"/>
                </a:solidFill>
              </a:rPr>
              <a:t>M</a:t>
            </a:r>
            <a:r>
              <a:rPr lang="en-US" sz="2400"/>
              <a:t> : tình thương , thương mến , ruộng đồng , sách vở . . . </a:t>
            </a:r>
          </a:p>
          <a:p>
            <a:pPr>
              <a:spcBef>
                <a:spcPct val="50000"/>
              </a:spcBef>
            </a:pPr>
            <a:r>
              <a:rPr lang="en-US" sz="2400"/>
              <a:t>2. Phối hợp những tiếng có âm đầu hay vần ( hoặc cả âm đầu và vần ) giống nhau . Đó là các </a:t>
            </a:r>
            <a:r>
              <a:rPr lang="en-US" sz="2400" i="1">
                <a:solidFill>
                  <a:srgbClr val="6600CC"/>
                </a:solidFill>
              </a:rPr>
              <a:t>từ láy</a:t>
            </a:r>
            <a:r>
              <a:rPr lang="en-US" sz="2400"/>
              <a:t> .</a:t>
            </a:r>
          </a:p>
          <a:p>
            <a:pPr>
              <a:spcBef>
                <a:spcPct val="50000"/>
              </a:spcBef>
            </a:pPr>
            <a:r>
              <a:rPr lang="en-US" sz="2400"/>
              <a:t>   </a:t>
            </a:r>
            <a:r>
              <a:rPr lang="en-US" sz="2400">
                <a:solidFill>
                  <a:srgbClr val="FF0066"/>
                </a:solidFill>
              </a:rPr>
              <a:t>M</a:t>
            </a:r>
            <a:r>
              <a:rPr lang="en-US" sz="2400"/>
              <a:t> : </a:t>
            </a: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/>
              <a:t>ăn </a:t>
            </a: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/>
              <a:t>óc , kh</a:t>
            </a:r>
            <a:r>
              <a:rPr lang="en-US" sz="2400">
                <a:solidFill>
                  <a:srgbClr val="3333CC"/>
                </a:solidFill>
              </a:rPr>
              <a:t>éo</a:t>
            </a:r>
            <a:r>
              <a:rPr lang="en-US" sz="2400"/>
              <a:t> l</a:t>
            </a:r>
            <a:r>
              <a:rPr lang="en-US" sz="2400">
                <a:solidFill>
                  <a:srgbClr val="3333CC"/>
                </a:solidFill>
              </a:rPr>
              <a:t>éo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l</a:t>
            </a:r>
            <a:r>
              <a:rPr lang="en-US" sz="2400">
                <a:solidFill>
                  <a:srgbClr val="3333CC"/>
                </a:solidFill>
              </a:rPr>
              <a:t>uôn</a:t>
            </a:r>
            <a:r>
              <a:rPr lang="en-US" sz="2400"/>
              <a:t> </a:t>
            </a:r>
            <a:r>
              <a:rPr lang="en-US" sz="2400">
                <a:solidFill>
                  <a:srgbClr val="FF0000"/>
                </a:solidFill>
              </a:rPr>
              <a:t>l</a:t>
            </a:r>
            <a:r>
              <a:rPr lang="en-US" sz="2400">
                <a:solidFill>
                  <a:srgbClr val="3333CC"/>
                </a:solidFill>
              </a:rPr>
              <a:t>uôn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x</a:t>
            </a:r>
            <a:r>
              <a:rPr lang="en-US" sz="2400"/>
              <a:t>inh </a:t>
            </a:r>
            <a:r>
              <a:rPr lang="en-US" sz="2400">
                <a:solidFill>
                  <a:srgbClr val="FF0000"/>
                </a:solidFill>
              </a:rPr>
              <a:t>x</a:t>
            </a:r>
            <a:r>
              <a:rPr lang="en-US" sz="2400"/>
              <a:t>ắn , </a:t>
            </a:r>
            <a:r>
              <a:rPr lang="en-US" sz="2400">
                <a:solidFill>
                  <a:srgbClr val="3333CC"/>
                </a:solidFill>
              </a:rPr>
              <a:t>um</a:t>
            </a:r>
            <a:r>
              <a:rPr lang="en-US" sz="2400"/>
              <a:t> t</a:t>
            </a:r>
            <a:r>
              <a:rPr lang="en-US" sz="2400">
                <a:solidFill>
                  <a:srgbClr val="3333CC"/>
                </a:solidFill>
              </a:rPr>
              <a:t>ùm</a:t>
            </a:r>
            <a:r>
              <a:rPr lang="en-US" sz="2400"/>
              <a:t> 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Thứ sáu ngày 29 tháng 9 năm 2008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457200"/>
            <a:ext cx="2819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từ và câu :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3352800" y="4572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CC"/>
                </a:solidFill>
              </a:rPr>
              <a:t>Từ ghép và từ láy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04800" y="914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Luyện tập</a:t>
            </a:r>
            <a:r>
              <a:rPr lang="en-US" sz="2400" b="1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" y="149225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1) Hãy xếp những từ phức được tô màu trong các câu dưới đây thành hai loại : từ ghép và từ láy . Biết rằng những tiếng in đậm là tiếng có nghĩa :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52400" y="2438400"/>
            <a:ext cx="8839200" cy="1006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/>
              <a:t>    a) Nhân dân </a:t>
            </a:r>
            <a:r>
              <a:rPr lang="en-US" sz="2000" b="1">
                <a:solidFill>
                  <a:srgbClr val="6600CC"/>
                </a:solidFill>
              </a:rPr>
              <a:t>ghi nhớ</a:t>
            </a:r>
            <a:r>
              <a:rPr lang="en-US" sz="2000"/>
              <a:t> công ơn Chử Đồng Tử, lập </a:t>
            </a:r>
            <a:r>
              <a:rPr lang="en-US" sz="2000" b="1">
                <a:solidFill>
                  <a:srgbClr val="6600CC"/>
                </a:solidFill>
              </a:rPr>
              <a:t>đền thờ</a:t>
            </a:r>
            <a:r>
              <a:rPr lang="en-US" sz="2000"/>
              <a:t> ở nhiều nơi bên sông Hồng. Cũng từ đó hằng năm, suốt mấy tháng mùa xuân, cả một vùng </a:t>
            </a:r>
            <a:r>
              <a:rPr lang="en-US" sz="2000" b="1">
                <a:solidFill>
                  <a:srgbClr val="6600CC"/>
                </a:solidFill>
              </a:rPr>
              <a:t>bờ bãi</a:t>
            </a:r>
            <a:r>
              <a:rPr lang="en-US" sz="2000"/>
              <a:t> sông Hồng lại </a:t>
            </a:r>
            <a:r>
              <a:rPr lang="en-US" sz="2000">
                <a:solidFill>
                  <a:srgbClr val="6600CC"/>
                </a:solidFill>
              </a:rPr>
              <a:t>nô </a:t>
            </a:r>
            <a:r>
              <a:rPr lang="en-US" sz="2000" b="1">
                <a:solidFill>
                  <a:srgbClr val="6600CC"/>
                </a:solidFill>
              </a:rPr>
              <a:t>nức</a:t>
            </a:r>
            <a:r>
              <a:rPr lang="en-US" sz="2000"/>
              <a:t> làm lễ, mở hội để </a:t>
            </a:r>
            <a:r>
              <a:rPr lang="en-US" sz="2000" b="1">
                <a:solidFill>
                  <a:srgbClr val="6600CC"/>
                </a:solidFill>
              </a:rPr>
              <a:t>tưởng nhớ</a:t>
            </a:r>
            <a:r>
              <a:rPr lang="en-US" sz="2000"/>
              <a:t> ông.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629400" y="36576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Theo Hoàng Lê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52400" y="4343400"/>
            <a:ext cx="8839200" cy="701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/>
              <a:t>  b) Dáng tre vươn mộc mạc, màu tre tươi </a:t>
            </a:r>
            <a:r>
              <a:rPr lang="en-US" sz="2000" b="1">
                <a:solidFill>
                  <a:srgbClr val="6600CC"/>
                </a:solidFill>
              </a:rPr>
              <a:t>nhũn</a:t>
            </a:r>
            <a:r>
              <a:rPr lang="en-US" sz="2000">
                <a:solidFill>
                  <a:srgbClr val="6600CC"/>
                </a:solidFill>
              </a:rPr>
              <a:t> nhặn</a:t>
            </a:r>
            <a:r>
              <a:rPr lang="en-US" sz="2000"/>
              <a:t>. Rồi tre lớn lên, </a:t>
            </a:r>
            <a:r>
              <a:rPr lang="en-US" sz="2000" b="1">
                <a:solidFill>
                  <a:srgbClr val="6600CC"/>
                </a:solidFill>
              </a:rPr>
              <a:t>cứng </a:t>
            </a:r>
            <a:r>
              <a:rPr lang="en-US" sz="2000">
                <a:solidFill>
                  <a:srgbClr val="6600CC"/>
                </a:solidFill>
              </a:rPr>
              <a:t>cáp</a:t>
            </a:r>
            <a:r>
              <a:rPr lang="en-US" sz="2000"/>
              <a:t>, </a:t>
            </a:r>
            <a:r>
              <a:rPr lang="en-US" sz="2000" b="1">
                <a:solidFill>
                  <a:srgbClr val="6600CC"/>
                </a:solidFill>
              </a:rPr>
              <a:t>dẻo dai</a:t>
            </a:r>
            <a:r>
              <a:rPr lang="en-US" sz="2000"/>
              <a:t>, </a:t>
            </a:r>
            <a:r>
              <a:rPr lang="en-US" sz="2000" b="1">
                <a:solidFill>
                  <a:srgbClr val="6600CC"/>
                </a:solidFill>
              </a:rPr>
              <a:t>vững chắc</a:t>
            </a:r>
            <a:r>
              <a:rPr lang="en-US" sz="2000"/>
              <a:t>. Tre trông </a:t>
            </a:r>
            <a:r>
              <a:rPr lang="en-US" sz="2000" b="1">
                <a:solidFill>
                  <a:srgbClr val="6600CC"/>
                </a:solidFill>
              </a:rPr>
              <a:t>thanh cao</a:t>
            </a:r>
            <a:r>
              <a:rPr lang="en-US" sz="2000"/>
              <a:t>, giản dị, chí khí như người.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239000" y="5181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Thép Mới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1600200" y="5181600"/>
            <a:ext cx="45720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Làm vi</a:t>
            </a:r>
            <a:r>
              <a:rPr lang="en-US"/>
              <a:t>ệc nhóm đôi</a:t>
            </a: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8458200" y="6248400"/>
            <a:ext cx="685800" cy="609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/>
              <a:t>2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133600" y="27432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6553200" y="27432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838200" y="33528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6324600" y="33528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838200" y="4973638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1905000" y="4973638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4419600" y="4967288"/>
            <a:ext cx="1066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3886200" y="1773238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533400" y="20574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1676400" y="20574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3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3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3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3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3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 animBg="1"/>
      <p:bldP spid="7178" grpId="0"/>
      <p:bldP spid="7179" grpId="0" animBg="1"/>
      <p:bldP spid="7180" grpId="0"/>
      <p:bldP spid="7181" grpId="0" animBg="1"/>
      <p:bldP spid="7182" grpId="0" animBg="1"/>
      <p:bldP spid="7182" grpId="1" animBg="1"/>
      <p:bldP spid="7183" grpId="0" animBg="1"/>
      <p:bldP spid="7184" grpId="0" animBg="1"/>
      <p:bldP spid="7185" grpId="0" animBg="1"/>
      <p:bldP spid="7186" grpId="0" animBg="1"/>
      <p:bldP spid="7190" grpId="0" animBg="1"/>
      <p:bldP spid="7191" grpId="0" animBg="1"/>
      <p:bldP spid="7192" grpId="0" animBg="1"/>
      <p:bldP spid="7193" grpId="0" animBg="1"/>
      <p:bldP spid="7194" grpId="0" animBg="1"/>
      <p:bldP spid="71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Thứ sáu ngày 29 tháng 9 năm 2008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457200"/>
            <a:ext cx="2819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từ và câu :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352800" y="4572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CC"/>
                </a:solidFill>
              </a:rPr>
              <a:t>Từ ghép và từ láy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04800" y="1066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Luyện tập</a:t>
            </a:r>
            <a:r>
              <a:rPr lang="en-US" sz="2400" b="1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62200" y="1143000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2) Tìm từ ghép, từ láy chứa từng tiếng sau đây :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295400" y="1905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a) Ngay 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124200" y="19050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b) Thẳng 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5562600" y="19050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c) Thật</a:t>
            </a:r>
            <a:r>
              <a:rPr lang="en-US" sz="2000"/>
              <a:t> </a:t>
            </a:r>
          </a:p>
        </p:txBody>
      </p:sp>
      <p:sp>
        <p:nvSpPr>
          <p:cNvPr id="8245" name="AutoShape 53"/>
          <p:cNvSpPr>
            <a:spLocks noChangeArrowheads="1"/>
          </p:cNvSpPr>
          <p:nvPr/>
        </p:nvSpPr>
        <p:spPr bwMode="auto">
          <a:xfrm>
            <a:off x="2438400" y="2895600"/>
            <a:ext cx="3962400" cy="12192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66"/>
                </a:solidFill>
              </a:rPr>
              <a:t>THẢO LUẬN NHÓM 4</a:t>
            </a:r>
          </a:p>
        </p:txBody>
      </p:sp>
      <p:sp>
        <p:nvSpPr>
          <p:cNvPr id="8246" name="Oval 54"/>
          <p:cNvSpPr>
            <a:spLocks noChangeArrowheads="1"/>
          </p:cNvSpPr>
          <p:nvPr/>
        </p:nvSpPr>
        <p:spPr bwMode="auto">
          <a:xfrm>
            <a:off x="8458200" y="6248400"/>
            <a:ext cx="6858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/>
              <a:t>2</a:t>
            </a:r>
          </a:p>
        </p:txBody>
      </p:sp>
      <p:pic>
        <p:nvPicPr>
          <p:cNvPr id="8204" name="Picture 55" descr="HLL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314825"/>
            <a:ext cx="79248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31" grpId="0"/>
      <p:bldP spid="8232" grpId="0"/>
      <p:bldP spid="8233" grpId="0"/>
      <p:bldP spid="8245" grpId="0" animBg="1"/>
      <p:bldP spid="8246" grpId="0" animBg="1"/>
      <p:bldP spid="824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Thứ sáu ngày 29 tháng 9 năm 2008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0" y="457200"/>
            <a:ext cx="2819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từ và câu :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352800" y="4572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CC"/>
                </a:solidFill>
              </a:rPr>
              <a:t>Từ ghép và từ láy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457200" y="1066800"/>
            <a:ext cx="2362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66"/>
                </a:solidFill>
              </a:rPr>
              <a:t>Củng cố</a:t>
            </a:r>
          </a:p>
        </p:txBody>
      </p:sp>
      <p:graphicFrame>
        <p:nvGraphicFramePr>
          <p:cNvPr id="10291" name="Group 51"/>
          <p:cNvGraphicFramePr>
            <a:graphicFrameLocks noGrp="1"/>
          </p:cNvGraphicFramePr>
          <p:nvPr>
            <p:ph/>
          </p:nvPr>
        </p:nvGraphicFramePr>
        <p:xfrm>
          <a:off x="533400" y="2057400"/>
          <a:ext cx="8077200" cy="4086225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  <a:gridCol w="26924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Từ phức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Từ ghép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Từ láy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Học hành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Xinh đẹp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Xinh xinh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 cá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Lon 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Cỏn còn 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3962400" y="1143000"/>
            <a:ext cx="3581400" cy="954088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Đánh dấu x vào ô đúng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4419600" y="274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4419600" y="3276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7086600" y="3886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4419600" y="4419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7086600" y="5029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7086600" y="5562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84" grpId="0" animBg="1"/>
      <p:bldP spid="10286" grpId="0"/>
      <p:bldP spid="10287" grpId="0"/>
      <p:bldP spid="10288" grpId="0"/>
      <p:bldP spid="10289" grpId="0"/>
      <p:bldP spid="102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600200" y="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Thứ sáu ngày 29 tháng 9 năm 2008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0" y="457200"/>
            <a:ext cx="2819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từ và câu :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352800" y="4572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CC"/>
                </a:solidFill>
              </a:rPr>
              <a:t>Từ ghép và từ láy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304800" y="12192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Ghi nhớ</a:t>
            </a:r>
            <a:r>
              <a:rPr lang="en-US" sz="3200"/>
              <a:t> :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0" y="2016125"/>
            <a:ext cx="9144000" cy="30464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/>
              <a:t>  Có hai cách chính để tạo từ phức là :</a:t>
            </a:r>
          </a:p>
          <a:p>
            <a:pPr>
              <a:spcBef>
                <a:spcPct val="50000"/>
              </a:spcBef>
            </a:pPr>
            <a:r>
              <a:rPr lang="en-US" sz="2400"/>
              <a:t>1. Ghép những tiếng có nghĩa lại với nhau . Đó là các </a:t>
            </a:r>
            <a:r>
              <a:rPr lang="en-US" sz="2400" i="1">
                <a:solidFill>
                  <a:srgbClr val="6600CC"/>
                </a:solidFill>
              </a:rPr>
              <a:t>từ ghép</a:t>
            </a:r>
            <a:r>
              <a:rPr lang="en-US" sz="2400"/>
              <a:t> .</a:t>
            </a:r>
          </a:p>
          <a:p>
            <a:pPr>
              <a:spcBef>
                <a:spcPct val="50000"/>
              </a:spcBef>
            </a:pPr>
            <a:r>
              <a:rPr lang="en-US" sz="2400"/>
              <a:t>    </a:t>
            </a:r>
            <a:r>
              <a:rPr lang="en-US" sz="2400">
                <a:solidFill>
                  <a:srgbClr val="FF0066"/>
                </a:solidFill>
              </a:rPr>
              <a:t>M</a:t>
            </a:r>
            <a:r>
              <a:rPr lang="en-US" sz="2400"/>
              <a:t> : thương mến , ruộng đồng , sách vở , …</a:t>
            </a:r>
          </a:p>
          <a:p>
            <a:pPr>
              <a:spcBef>
                <a:spcPct val="50000"/>
              </a:spcBef>
            </a:pPr>
            <a:r>
              <a:rPr lang="en-US" sz="2400"/>
              <a:t>2. Phối hợp những tiếng có âm đầu hay vần ( hoặc cả âm đầu và vần ) giống nhau . Đó là các </a:t>
            </a:r>
            <a:r>
              <a:rPr lang="en-US" sz="2400" i="1">
                <a:solidFill>
                  <a:srgbClr val="6600CC"/>
                </a:solidFill>
              </a:rPr>
              <a:t>từ láy</a:t>
            </a:r>
            <a:r>
              <a:rPr lang="en-US" sz="2400"/>
              <a:t> .</a:t>
            </a:r>
          </a:p>
          <a:p>
            <a:pPr>
              <a:spcBef>
                <a:spcPct val="50000"/>
              </a:spcBef>
            </a:pPr>
            <a:r>
              <a:rPr lang="en-US" sz="2400"/>
              <a:t>   </a:t>
            </a:r>
            <a:r>
              <a:rPr lang="en-US" sz="2400">
                <a:solidFill>
                  <a:srgbClr val="FF0066"/>
                </a:solidFill>
              </a:rPr>
              <a:t>M</a:t>
            </a:r>
            <a:r>
              <a:rPr lang="en-US" sz="2400"/>
              <a:t> : </a:t>
            </a: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/>
              <a:t>ăn </a:t>
            </a: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/>
              <a:t>óc , kh</a:t>
            </a:r>
            <a:r>
              <a:rPr lang="en-US" sz="2400">
                <a:solidFill>
                  <a:srgbClr val="3333CC"/>
                </a:solidFill>
              </a:rPr>
              <a:t>éo</a:t>
            </a:r>
            <a:r>
              <a:rPr lang="en-US" sz="2400"/>
              <a:t> l</a:t>
            </a:r>
            <a:r>
              <a:rPr lang="en-US" sz="2400">
                <a:solidFill>
                  <a:srgbClr val="3333CC"/>
                </a:solidFill>
              </a:rPr>
              <a:t>éo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l</a:t>
            </a:r>
            <a:r>
              <a:rPr lang="en-US" sz="2400">
                <a:solidFill>
                  <a:srgbClr val="3333CC"/>
                </a:solidFill>
              </a:rPr>
              <a:t>uôn</a:t>
            </a:r>
            <a:r>
              <a:rPr lang="en-US" sz="2400"/>
              <a:t> </a:t>
            </a:r>
            <a:r>
              <a:rPr lang="en-US" sz="2400">
                <a:solidFill>
                  <a:srgbClr val="FF0000"/>
                </a:solidFill>
              </a:rPr>
              <a:t>l</a:t>
            </a:r>
            <a:r>
              <a:rPr lang="en-US" sz="2400">
                <a:solidFill>
                  <a:srgbClr val="3333CC"/>
                </a:solidFill>
              </a:rPr>
              <a:t>uôn</a:t>
            </a:r>
            <a:r>
              <a:rPr lang="en-US" sz="2400"/>
              <a:t> , </a:t>
            </a:r>
            <a:r>
              <a:rPr lang="en-US" sz="2400">
                <a:solidFill>
                  <a:srgbClr val="FF0000"/>
                </a:solidFill>
              </a:rPr>
              <a:t>x</a:t>
            </a:r>
            <a:r>
              <a:rPr lang="en-US" sz="2400"/>
              <a:t>inh </a:t>
            </a:r>
            <a:r>
              <a:rPr lang="en-US" sz="2400">
                <a:solidFill>
                  <a:srgbClr val="FF0000"/>
                </a:solidFill>
              </a:rPr>
              <a:t>x</a:t>
            </a:r>
            <a:r>
              <a:rPr lang="en-US" sz="2400"/>
              <a:t>ắn , </a:t>
            </a:r>
            <a:r>
              <a:rPr lang="en-US" sz="2400">
                <a:solidFill>
                  <a:srgbClr val="3333CC"/>
                </a:solidFill>
              </a:rPr>
              <a:t>um</a:t>
            </a:r>
            <a:r>
              <a:rPr lang="en-US" sz="2400"/>
              <a:t> t</a:t>
            </a:r>
            <a:r>
              <a:rPr lang="en-US" sz="2400">
                <a:solidFill>
                  <a:srgbClr val="3333CC"/>
                </a:solidFill>
              </a:rPr>
              <a:t>ùm</a:t>
            </a:r>
            <a:r>
              <a:rPr lang="en-US" sz="2400"/>
              <a:t>  . . . </a:t>
            </a:r>
          </a:p>
        </p:txBody>
      </p:sp>
      <p:pic>
        <p:nvPicPr>
          <p:cNvPr id="10247" name="Picture 9" descr="HOLLY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86375"/>
            <a:ext cx="9144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648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VCT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1-2-3-4</dc:title>
  <dc:creator>HUONG</dc:creator>
  <cp:lastModifiedBy>CSTeam</cp:lastModifiedBy>
  <cp:revision>9</cp:revision>
  <dcterms:created xsi:type="dcterms:W3CDTF">2008-09-17T10:37:58Z</dcterms:created>
  <dcterms:modified xsi:type="dcterms:W3CDTF">2016-06-30T01:28:42Z</dcterms:modified>
</cp:coreProperties>
</file>